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66" r:id="rId3"/>
    <p:sldId id="258" r:id="rId4"/>
    <p:sldId id="261" r:id="rId5"/>
    <p:sldId id="264" r:id="rId6"/>
    <p:sldId id="257" r:id="rId7"/>
    <p:sldId id="263" r:id="rId8"/>
    <p:sldId id="262" r:id="rId9"/>
    <p:sldId id="259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33D8B-2B08-4837-811A-2CDA8246F5C5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2D88B-9992-475A-9469-394BF9F37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962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612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51C8-6C91-4EE7-8146-7D74DFC3D0A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F031-8F02-4CCA-AEAE-2C7F08B71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75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51C8-6C91-4EE7-8146-7D74DFC3D0A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F031-8F02-4CCA-AEAE-2C7F08B71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586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51C8-6C91-4EE7-8146-7D74DFC3D0A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F031-8F02-4CCA-AEAE-2C7F08B71C1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9902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51C8-6C91-4EE7-8146-7D74DFC3D0A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F031-8F02-4CCA-AEAE-2C7F08B71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01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51C8-6C91-4EE7-8146-7D74DFC3D0A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F031-8F02-4CCA-AEAE-2C7F08B71C1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0213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51C8-6C91-4EE7-8146-7D74DFC3D0A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F031-8F02-4CCA-AEAE-2C7F08B71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342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51C8-6C91-4EE7-8146-7D74DFC3D0A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F031-8F02-4CCA-AEAE-2C7F08B71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543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51C8-6C91-4EE7-8146-7D74DFC3D0A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F031-8F02-4CCA-AEAE-2C7F08B71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70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51C8-6C91-4EE7-8146-7D74DFC3D0A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F031-8F02-4CCA-AEAE-2C7F08B71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456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51C8-6C91-4EE7-8146-7D74DFC3D0A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F031-8F02-4CCA-AEAE-2C7F08B71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649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51C8-6C91-4EE7-8146-7D74DFC3D0A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F031-8F02-4CCA-AEAE-2C7F08B71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06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51C8-6C91-4EE7-8146-7D74DFC3D0A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F031-8F02-4CCA-AEAE-2C7F08B71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983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51C8-6C91-4EE7-8146-7D74DFC3D0A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F031-8F02-4CCA-AEAE-2C7F08B71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54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51C8-6C91-4EE7-8146-7D74DFC3D0A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F031-8F02-4CCA-AEAE-2C7F08B71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245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51C8-6C91-4EE7-8146-7D74DFC3D0A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F031-8F02-4CCA-AEAE-2C7F08B71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43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51C8-6C91-4EE7-8146-7D74DFC3D0A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F031-8F02-4CCA-AEAE-2C7F08B71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051C8-6C91-4EE7-8146-7D74DFC3D0A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F2CF031-8F02-4CCA-AEAE-2C7F08B71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45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City of Falfurrias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General &amp; Enterprise Funds Presentation</a:t>
            </a:r>
          </a:p>
          <a:p>
            <a:r>
              <a:rPr lang="en-US" dirty="0" smtClean="0"/>
              <a:t>By: City Administrator &amp; Finance Director</a:t>
            </a:r>
            <a:endParaRPr lang="en-US" dirty="0"/>
          </a:p>
          <a:p>
            <a:r>
              <a:rPr lang="en-US" dirty="0" smtClean="0"/>
              <a:t>July 2, 2014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55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634" y="671946"/>
            <a:ext cx="8596668" cy="1320800"/>
          </a:xfrm>
        </p:spPr>
        <p:txBody>
          <a:bodyPr/>
          <a:lstStyle/>
          <a:p>
            <a:pPr algn="ctr"/>
            <a:r>
              <a:rPr lang="en-US" dirty="0" smtClean="0"/>
              <a:t>KEY POINTS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652" y="2150198"/>
            <a:ext cx="8596668" cy="3880773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 smtClean="0"/>
              <a:t>Enterprise and General Fund revenues are public funds</a:t>
            </a:r>
          </a:p>
          <a:p>
            <a:endParaRPr lang="en-US" sz="2400" dirty="0"/>
          </a:p>
          <a:p>
            <a:r>
              <a:rPr lang="en-US" sz="2400" dirty="0" smtClean="0"/>
              <a:t>Economies of scale in delivery of services </a:t>
            </a:r>
          </a:p>
          <a:p>
            <a:endParaRPr lang="en-US" sz="2400" dirty="0"/>
          </a:p>
          <a:p>
            <a:r>
              <a:rPr lang="en-US" sz="2400" dirty="0" smtClean="0"/>
              <a:t>Administrative Efficiency 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Integration of policy and planning (i.e. utilities &amp; streets)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Cohesive Economic Development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Cohesive decision-making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077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897" y="609600"/>
            <a:ext cx="8596668" cy="1320800"/>
          </a:xfrm>
        </p:spPr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9943" y="2067071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 smtClean="0"/>
              <a:t>Gain a better understanding of City’s financial structure </a:t>
            </a:r>
          </a:p>
          <a:p>
            <a:endParaRPr lang="en-US" dirty="0"/>
          </a:p>
          <a:p>
            <a:r>
              <a:rPr lang="en-US" dirty="0" smtClean="0"/>
              <a:t>Community involvement and education </a:t>
            </a:r>
          </a:p>
          <a:p>
            <a:endParaRPr lang="en-US" dirty="0"/>
          </a:p>
          <a:p>
            <a:r>
              <a:rPr lang="en-US" dirty="0" smtClean="0"/>
              <a:t>Open government </a:t>
            </a:r>
          </a:p>
          <a:p>
            <a:endParaRPr lang="en-US" dirty="0"/>
          </a:p>
          <a:p>
            <a:r>
              <a:rPr lang="en-US" dirty="0" smtClean="0"/>
              <a:t>Planning for future growth and sustainability</a:t>
            </a:r>
          </a:p>
          <a:p>
            <a:endParaRPr lang="en-US" dirty="0" smtClean="0"/>
          </a:p>
          <a:p>
            <a:r>
              <a:rPr lang="en-US" dirty="0" smtClean="0"/>
              <a:t>Strategic use of financial resources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35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1"/>
            <a:ext cx="8229600" cy="1139825"/>
          </a:xfrm>
        </p:spPr>
        <p:txBody>
          <a:bodyPr/>
          <a:lstStyle/>
          <a:p>
            <a:pPr algn="ctr" eaLnBrk="1" hangingPunct="1"/>
            <a:r>
              <a:rPr lang="en-US" altLang="en-US" dirty="0" smtClean="0"/>
              <a:t>GENERAL FUND REVENUES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524001"/>
            <a:ext cx="8229600" cy="45307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Property </a:t>
            </a:r>
            <a:r>
              <a:rPr lang="en-US" altLang="en-US" sz="2400" dirty="0" smtClean="0"/>
              <a:t>tax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S</a:t>
            </a:r>
            <a:r>
              <a:rPr lang="en-US" altLang="en-US" sz="2400" dirty="0" smtClean="0"/>
              <a:t>ales tax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Sanitation (garbage)</a:t>
            </a:r>
            <a:endParaRPr lang="en-US" altLang="en-US" sz="24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Franchise Fees</a:t>
            </a:r>
            <a:endParaRPr lang="en-US" alt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Municipal Court</a:t>
            </a:r>
            <a:endParaRPr lang="en-US" alt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Variety of fines and </a:t>
            </a:r>
            <a:r>
              <a:rPr lang="en-US" altLang="en-US" sz="2400" dirty="0" smtClean="0"/>
              <a:t>fees (Amusement, licenses &amp; permits) </a:t>
            </a:r>
            <a:endParaRPr lang="en-US" altLang="en-US" sz="2400" dirty="0"/>
          </a:p>
          <a:p>
            <a:pPr eaLnBrk="1" hangingPunct="1">
              <a:lnSpc>
                <a:spcPct val="80000"/>
              </a:lnSpc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**** 	</a:t>
            </a:r>
            <a:r>
              <a:rPr lang="en-US" altLang="en-US" sz="2400" i="1" dirty="0"/>
              <a:t>Maintain focus on growing municipal revenues     	through economic development</a:t>
            </a:r>
          </a:p>
        </p:txBody>
      </p:sp>
    </p:spTree>
    <p:extLst>
      <p:ext uri="{BB962C8B-B14F-4D97-AF65-F5344CB8AC3E}">
        <p14:creationId xmlns:p14="http://schemas.microsoft.com/office/powerpoint/2010/main" val="313755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n>
                  <a:noFill/>
                </a:ln>
              </a:rPr>
              <a:t> Value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853" y="2139807"/>
            <a:ext cx="8596668" cy="388077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What do I get for my money for Falfurrias services provided?</a:t>
            </a:r>
          </a:p>
          <a:p>
            <a:pPr fontAlgn="auto">
              <a:buFont typeface="Arial"/>
              <a:buChar char="•"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Public Safety – Business &amp; Residential Patrol, 911, traffic enforcement, school assistance, drug interdiction &amp; investigations, emergency management </a:t>
            </a:r>
          </a:p>
          <a:p>
            <a:pPr fontAlgn="auto">
              <a:buFont typeface="Arial"/>
              <a:buChar char="•"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Municipal Court – warrant &amp; citation collection, truancy, </a:t>
            </a:r>
          </a:p>
          <a:p>
            <a:pPr fontAlgn="auto">
              <a:buFont typeface="Arial"/>
              <a:buChar char="•"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Public Works – Street Maintenance, Mowing, Animal Control, Code Enforcement, Park Maintenance</a:t>
            </a:r>
          </a:p>
          <a:p>
            <a:pPr fontAlgn="auto">
              <a:buFont typeface="Arial"/>
              <a:buChar char="•"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City Administration – Proper Administration, Fiscally Sound Decision Making, Planning Services, legal services </a:t>
            </a:r>
          </a:p>
          <a:p>
            <a:pPr fontAlgn="auto">
              <a:buFont typeface="Arial"/>
              <a:buChar char="•"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Development Services – Building Inspections, Zoning, Subdivision Regulations, Economic Development 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fontAlgn="auto">
              <a:buNone/>
              <a:defRPr/>
            </a:pP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55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Purpose of General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6261" y="2182092"/>
            <a:ext cx="8596668" cy="3911226"/>
          </a:xfrm>
        </p:spPr>
        <p:txBody>
          <a:bodyPr/>
          <a:lstStyle/>
          <a:p>
            <a:r>
              <a:rPr lang="en-US" dirty="0" smtClean="0"/>
              <a:t>Fiscally-conservative Budget (i.e. balanced)</a:t>
            </a:r>
          </a:p>
          <a:p>
            <a:pPr marL="0" indent="0">
              <a:buNone/>
            </a:pPr>
            <a:endParaRPr lang="en-US" i="1" dirty="0" smtClean="0"/>
          </a:p>
          <a:p>
            <a:r>
              <a:rPr lang="en-US" dirty="0" smtClean="0"/>
              <a:t>Deliver effective and efficient public services </a:t>
            </a:r>
          </a:p>
          <a:p>
            <a:endParaRPr lang="en-US" dirty="0"/>
          </a:p>
          <a:p>
            <a:r>
              <a:rPr lang="en-US" dirty="0" smtClean="0"/>
              <a:t>To provide for the present and future needs of City </a:t>
            </a:r>
          </a:p>
          <a:p>
            <a:endParaRPr lang="en-US" dirty="0"/>
          </a:p>
          <a:p>
            <a:r>
              <a:rPr lang="en-US" dirty="0" smtClean="0"/>
              <a:t>Maintain healthy fund balance based on industry standards</a:t>
            </a:r>
          </a:p>
        </p:txBody>
      </p:sp>
    </p:spTree>
    <p:extLst>
      <p:ext uri="{BB962C8B-B14F-4D97-AF65-F5344CB8AC3E}">
        <p14:creationId xmlns:p14="http://schemas.microsoft.com/office/powerpoint/2010/main" val="31669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FALFURRIAS ENTERPRISE FUNDS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4861" y="2170980"/>
            <a:ext cx="8596668" cy="3880773"/>
          </a:xfrm>
        </p:spPr>
        <p:txBody>
          <a:bodyPr/>
          <a:lstStyle/>
          <a:p>
            <a:r>
              <a:rPr lang="en-US" dirty="0" smtClean="0"/>
              <a:t>Water </a:t>
            </a:r>
          </a:p>
          <a:p>
            <a:r>
              <a:rPr lang="en-US" dirty="0" smtClean="0"/>
              <a:t>Wastewater (Sewer)</a:t>
            </a:r>
          </a:p>
          <a:p>
            <a:r>
              <a:rPr lang="en-US" dirty="0" smtClean="0"/>
              <a:t>Gas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Other examples: </a:t>
            </a:r>
            <a:r>
              <a:rPr lang="en-US" dirty="0" smtClean="0"/>
              <a:t>Golf </a:t>
            </a:r>
            <a:r>
              <a:rPr lang="en-US" dirty="0"/>
              <a:t>C</a:t>
            </a:r>
            <a:r>
              <a:rPr lang="en-US" dirty="0" smtClean="0"/>
              <a:t>ourse</a:t>
            </a:r>
            <a:r>
              <a:rPr lang="en-US" dirty="0" smtClean="0"/>
              <a:t>, </a:t>
            </a:r>
            <a:r>
              <a:rPr lang="en-US" dirty="0" smtClean="0"/>
              <a:t>Sanitation</a:t>
            </a:r>
            <a:r>
              <a:rPr lang="en-US" dirty="0" smtClean="0"/>
              <a:t>, </a:t>
            </a:r>
            <a:r>
              <a:rPr lang="en-US" dirty="0" smtClean="0"/>
              <a:t>Bridges</a:t>
            </a:r>
            <a:r>
              <a:rPr lang="en-US" dirty="0" smtClean="0"/>
              <a:t>, </a:t>
            </a:r>
            <a:r>
              <a:rPr lang="en-US" dirty="0" smtClean="0"/>
              <a:t>Toll </a:t>
            </a:r>
            <a:r>
              <a:rPr lang="en-US" dirty="0" smtClean="0"/>
              <a:t>R</a:t>
            </a:r>
            <a:r>
              <a:rPr lang="en-US" dirty="0" smtClean="0"/>
              <a:t>oad</a:t>
            </a:r>
            <a:r>
              <a:rPr lang="en-US" dirty="0" smtClean="0"/>
              <a:t>, </a:t>
            </a:r>
            <a:r>
              <a:rPr lang="en-US" dirty="0" smtClean="0"/>
              <a:t>Convention </a:t>
            </a:r>
            <a:r>
              <a:rPr lang="en-US" dirty="0"/>
              <a:t>C</a:t>
            </a:r>
            <a:r>
              <a:rPr lang="en-US" dirty="0" smtClean="0"/>
              <a:t>enter</a:t>
            </a:r>
            <a:r>
              <a:rPr lang="en-US" dirty="0" smtClean="0"/>
              <a:t>, </a:t>
            </a:r>
            <a:r>
              <a:rPr lang="en-US" dirty="0"/>
              <a:t>I</a:t>
            </a:r>
            <a:r>
              <a:rPr lang="en-US" dirty="0" smtClean="0"/>
              <a:t>nternal </a:t>
            </a:r>
            <a:r>
              <a:rPr lang="en-US" dirty="0"/>
              <a:t>S</a:t>
            </a:r>
            <a:r>
              <a:rPr lang="en-US" dirty="0" smtClean="0"/>
              <a:t>ervice </a:t>
            </a:r>
            <a:r>
              <a:rPr lang="en-US" dirty="0" smtClean="0"/>
              <a:t>funds (self-funded insurance)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7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ENTERPRISE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3070" y="2222934"/>
            <a:ext cx="8596668" cy="3880773"/>
          </a:xfrm>
        </p:spPr>
        <p:txBody>
          <a:bodyPr/>
          <a:lstStyle/>
          <a:p>
            <a:r>
              <a:rPr lang="en-US" dirty="0" smtClean="0"/>
              <a:t>Self-Supporting</a:t>
            </a:r>
          </a:p>
          <a:p>
            <a:endParaRPr lang="en-US" dirty="0" smtClean="0"/>
          </a:p>
          <a:p>
            <a:r>
              <a:rPr lang="en-US" dirty="0" smtClean="0"/>
              <a:t>“Business-like” model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Supported by user fees/charges for services based on cost of service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Not subsidized by General Fund</a:t>
            </a:r>
          </a:p>
          <a:p>
            <a:endParaRPr lang="en-US" dirty="0"/>
          </a:p>
          <a:p>
            <a:r>
              <a:rPr lang="en-US" dirty="0" smtClean="0"/>
              <a:t>Not profit-driven, based on a recovery of costs &amp; accountability for future needs</a:t>
            </a:r>
          </a:p>
        </p:txBody>
      </p:sp>
    </p:spTree>
    <p:extLst>
      <p:ext uri="{BB962C8B-B14F-4D97-AF65-F5344CB8AC3E}">
        <p14:creationId xmlns:p14="http://schemas.microsoft.com/office/powerpoint/2010/main" val="92014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Operating Requirements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2373" y="1930400"/>
            <a:ext cx="10515600" cy="4351338"/>
          </a:xfrm>
        </p:spPr>
        <p:txBody>
          <a:bodyPr/>
          <a:lstStyle/>
          <a:p>
            <a:r>
              <a:rPr lang="en-US" dirty="0" smtClean="0"/>
              <a:t>Annual Maintenance &amp; Operation (M&amp;O)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Debt Service (Bonds for improvements)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Reserve Requirements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Operating Reserve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Capital Reserve (repair &amp; replacement or emergency fund)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Future Capital Projects (CIP or depreciation)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911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INTERFUND ACTIVITY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407" y="2191761"/>
            <a:ext cx="8596668" cy="3880773"/>
          </a:xfrm>
        </p:spPr>
        <p:txBody>
          <a:bodyPr/>
          <a:lstStyle/>
          <a:p>
            <a:r>
              <a:rPr lang="en-US" dirty="0" smtClean="0"/>
              <a:t>General &amp; Administrative Fee/ G&amp;A (shared administrative services)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PILOT (payment in lieu of taxes)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Franchise fees (generally 4%-6%)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Industry-based formula/percent (i.e. case law)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92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238</TotalTime>
  <Words>380</Words>
  <Application>Microsoft Office PowerPoint</Application>
  <PresentationFormat>Widescreen</PresentationFormat>
  <Paragraphs>83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Trebuchet MS</vt:lpstr>
      <vt:lpstr>Wingdings</vt:lpstr>
      <vt:lpstr>Wingdings 3</vt:lpstr>
      <vt:lpstr>Facet</vt:lpstr>
      <vt:lpstr>City of Falfurrias</vt:lpstr>
      <vt:lpstr>INTRODUCTION</vt:lpstr>
      <vt:lpstr>GENERAL FUND REVENUES</vt:lpstr>
      <vt:lpstr> Value Statement</vt:lpstr>
      <vt:lpstr>Purpose of General Fund</vt:lpstr>
      <vt:lpstr>FALFURRIAS ENTERPRISE FUNDS </vt:lpstr>
      <vt:lpstr>ENTERPRISE FUND</vt:lpstr>
      <vt:lpstr>Operating Requirements </vt:lpstr>
      <vt:lpstr>INTERFUND ACTIVITY </vt:lpstr>
      <vt:lpstr>KEY POINTS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CA01</dc:creator>
  <cp:lastModifiedBy>CA01</cp:lastModifiedBy>
  <cp:revision>39</cp:revision>
  <dcterms:created xsi:type="dcterms:W3CDTF">2014-07-02T21:34:58Z</dcterms:created>
  <dcterms:modified xsi:type="dcterms:W3CDTF">2014-07-03T15:23:53Z</dcterms:modified>
</cp:coreProperties>
</file>